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90" r:id="rId3"/>
    <p:sldId id="377" r:id="rId4"/>
    <p:sldId id="403" r:id="rId5"/>
    <p:sldId id="391" r:id="rId6"/>
    <p:sldId id="392" r:id="rId7"/>
    <p:sldId id="394" r:id="rId8"/>
    <p:sldId id="393" r:id="rId9"/>
    <p:sldId id="395" r:id="rId10"/>
    <p:sldId id="396" r:id="rId11"/>
    <p:sldId id="398" r:id="rId12"/>
    <p:sldId id="401" r:id="rId13"/>
    <p:sldId id="402" r:id="rId14"/>
    <p:sldId id="399" r:id="rId15"/>
    <p:sldId id="400" r:id="rId16"/>
  </p:sldIdLst>
  <p:sldSz cx="9144000" cy="6858000" type="screen4x3"/>
  <p:notesSz cx="6946900" cy="9207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6E2B5C05-8F21-4D51-B4D0-C932AAF658E7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70B3AAD6-E022-44BA-A302-5EEC2A171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4602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FC9B6F11-E6E1-4EED-8791-44E46148EAB2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0563"/>
            <a:ext cx="4603750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3563"/>
            <a:ext cx="5557520" cy="4143375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271A2BAD-226E-40FD-A97C-7E7DB7936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3484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2BAD-226E-40FD-A97C-7E7DB7936B2F}" type="slidenum">
              <a:rPr lang="en-US" smtClean="0"/>
              <a:t>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59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8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1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6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1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1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2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1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0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9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A68FC-1DD8-40DD-9773-5D35FE86B5C9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6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Math 170 </a:t>
            </a:r>
            <a:br>
              <a:rPr lang="en-US" dirty="0" smtClean="0"/>
            </a:br>
            <a:r>
              <a:rPr lang="en-US" dirty="0" smtClean="0"/>
              <a:t>Functions, Data, and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98999"/>
            <a:ext cx="6400800" cy="1676400"/>
          </a:xfrm>
        </p:spPr>
        <p:txBody>
          <a:bodyPr/>
          <a:lstStyle/>
          <a:p>
            <a:r>
              <a:rPr lang="en-US" dirty="0" smtClean="0"/>
              <a:t>43 Compositions</a:t>
            </a:r>
          </a:p>
          <a:p>
            <a:r>
              <a:rPr lang="en-US" dirty="0" smtClean="0"/>
              <a:t>Section 10.1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736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323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Word Composition Answers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382000" cy="4983163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Remember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)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 smtClean="0"/>
                  <a:t>Suppose that oil is leaking out of a damaged tanker.  The oil is forming a circular-shaped slick on the surface of the water.  Suppose that the radius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hours after the leak began is given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=300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meters.  The area of a circle as a function of its radius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g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square meters.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(300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/>
                  <a:t> is the area, in square meters, of the oil slick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hours after the leak began.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(300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US" dirty="0" smtClean="0"/>
                  <a:t> implies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box>
                      <m:box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300</m:t>
                            </m:r>
                          </m:den>
                        </m:f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7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/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≈5.95</m:t>
                        </m:r>
                      </m:e>
                    </m:box>
                  </m:oMath>
                </a14:m>
                <a:r>
                  <a:rPr lang="en-US" dirty="0" smtClean="0"/>
                  <a:t> hours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382000" cy="4983163"/>
              </a:xfrm>
              <a:blipFill rotWithShape="1">
                <a:blip r:embed="rId2"/>
                <a:stretch>
                  <a:fillRect l="-1455" t="-3182" r="-24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452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Remember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)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 smtClean="0"/>
                  <a:t>Decompose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+3)</m:t>
                        </m:r>
                      </m:e>
                    </m:func>
                  </m:oMath>
                </a14:m>
                <a:r>
                  <a:rPr lang="en-US" dirty="0" smtClean="0"/>
                  <a:t> into two or more functions.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fun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+3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+3)</m:t>
                        </m:r>
                      </m:e>
                    </m:fun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+3)</m:t>
                        </m:r>
                      </m:e>
                    </m:fun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func>
                  </m:oMath>
                </a14:m>
                <a:r>
                  <a:rPr lang="en-US" dirty="0" smtClean="0"/>
                  <a:t>,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+3</m:t>
                    </m:r>
                  </m:oMath>
                </a14:m>
                <a:r>
                  <a:rPr lang="en-US" dirty="0" smtClean="0"/>
                  <a:t>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509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Remember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)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Decompose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+3)</m:t>
                        </m:r>
                      </m:e>
                    </m:func>
                  </m:oMath>
                </a14:m>
                <a:r>
                  <a:rPr lang="en-US" dirty="0"/>
                  <a:t> into two or more functions.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824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- Answers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Remember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)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 smtClean="0"/>
                  <a:t>Decompose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+3)</m:t>
                        </m:r>
                      </m:e>
                    </m:func>
                  </m:oMath>
                </a14:m>
                <a:r>
                  <a:rPr lang="en-US" dirty="0" smtClean="0"/>
                  <a:t> into two or more functions.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fun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+3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+3)</m:t>
                        </m:r>
                      </m:e>
                    </m:fun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+3)</m:t>
                        </m:r>
                      </m:e>
                    </m:func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func>
                  </m:oMath>
                </a14:m>
                <a:r>
                  <a:rPr lang="en-US" dirty="0" smtClean="0"/>
                  <a:t>,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+3</m:t>
                    </m:r>
                  </m:oMath>
                </a14:m>
                <a:r>
                  <a:rPr lang="en-US" dirty="0" smtClean="0"/>
                  <a:t>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414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 Composition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What is the domain and range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?</a:t>
                </a:r>
              </a:p>
              <a:p>
                <a:r>
                  <a:rPr lang="en-US" dirty="0"/>
                  <a:t>What is the domain and range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  <a:p>
                <a:r>
                  <a:rPr lang="en-US" dirty="0" smtClean="0"/>
                  <a:t>Graph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/>
                  <a:t>Graph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𝑔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95600"/>
            <a:ext cx="5651227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03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052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 Composition Answers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44499" y="2400301"/>
                <a:ext cx="3689887" cy="2743199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 domain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[−2,2]</m:t>
                    </m:r>
                  </m:oMath>
                </a14:m>
                <a:r>
                  <a:rPr lang="en-US" dirty="0" smtClean="0"/>
                  <a:t> 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range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[−2,2.5]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dirty="0" smtClean="0"/>
                  <a:t> domain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[−2,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  <m:r>
                      <a:rPr lang="en-US" i="1">
                        <a:latin typeface="Cambria Math"/>
                      </a:rPr>
                      <m:t>]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range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[−2</m:t>
                    </m:r>
                    <m:r>
                      <a:rPr lang="en-US" b="0" i="1" smtClean="0">
                        <a:latin typeface="Cambria Math"/>
                      </a:rPr>
                      <m:t>.5</m:t>
                    </m:r>
                    <m:r>
                      <a:rPr lang="en-US" i="1">
                        <a:latin typeface="Cambria Math"/>
                      </a:rPr>
                      <m:t>,2]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4499" y="2400301"/>
                <a:ext cx="3689887" cy="2743199"/>
              </a:xfrm>
              <a:blipFill rotWithShape="1">
                <a:blip r:embed="rId2"/>
                <a:stretch>
                  <a:fillRect t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087" y="304800"/>
            <a:ext cx="4765729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086" y="3568700"/>
            <a:ext cx="4765729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715000" y="381000"/>
                <a:ext cx="7941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𝑔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°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81000"/>
                <a:ext cx="794128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796016" y="3657600"/>
                <a:ext cx="74590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°</m:t>
                          </m:r>
                        </m:sub>
                      </m:sSub>
                      <m:r>
                        <a:rPr lang="en-US" sz="2800" i="1"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016" y="3657600"/>
                <a:ext cx="745909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984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229600" cy="53340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A function is </a:t>
                </a:r>
                <a:br>
                  <a:rPr lang="en-US" dirty="0" smtClean="0"/>
                </a:br>
                <a:endParaRPr lang="en-US" dirty="0" smtClean="0"/>
              </a:p>
              <a:p>
                <a:r>
                  <a:rPr lang="en-US" dirty="0" smtClean="0"/>
                  <a:t>A function can be expressed with </a:t>
                </a:r>
                <a:br>
                  <a:rPr lang="en-US" dirty="0" smtClean="0"/>
                </a:br>
                <a:endParaRPr lang="en-US" dirty="0" smtClean="0"/>
              </a:p>
              <a:p>
                <a:r>
                  <a:rPr lang="en-US" dirty="0" smtClean="0"/>
                  <a:t>Special types of functions include </a:t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 smtClean="0"/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.  </a:t>
                </a:r>
                <a:br>
                  <a:rPr lang="en-US" dirty="0" smtClean="0"/>
                </a:br>
                <a:r>
                  <a:rPr lang="en-US" dirty="0" smtClean="0"/>
                  <a:t>Find a graph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dirty="0" smtClean="0"/>
                  <a:t> be defined </a:t>
                </a:r>
                <a:br>
                  <a:rPr lang="en-US" dirty="0" smtClean="0"/>
                </a:br>
                <a:r>
                  <a:rPr lang="en-US" dirty="0" smtClean="0"/>
                  <a:t>by the graph.  </a:t>
                </a:r>
                <a:br>
                  <a:rPr lang="en-US" dirty="0" smtClean="0"/>
                </a:br>
                <a:r>
                  <a:rPr lang="en-US" dirty="0" smtClean="0"/>
                  <a:t>Find a formula </a:t>
                </a:r>
                <a:br>
                  <a:rPr lang="en-US" dirty="0" smtClean="0"/>
                </a:br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229600" cy="5334000"/>
              </a:xfrm>
              <a:blipFill rotWithShape="1">
                <a:blip r:embed="rId2"/>
                <a:stretch>
                  <a:fillRect l="-1481" t="-2971" b="-14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727" y="3733801"/>
            <a:ext cx="4629873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876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A function is a rule that assigns to each possible input exactly one output.</a:t>
            </a:r>
          </a:p>
          <a:p>
            <a:r>
              <a:rPr lang="en-US" dirty="0" smtClean="0"/>
              <a:t>A function can be expressed with words, tables, graphs, or formulas.</a:t>
            </a:r>
          </a:p>
          <a:p>
            <a:r>
              <a:rPr lang="en-US" dirty="0" smtClean="0"/>
              <a:t>Special types of functions include linear, quadratic, exponential, logarithmic, and trigonometric.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739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Answers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−2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.  </a:t>
                </a:r>
                <a:br>
                  <a:rPr lang="en-US" dirty="0"/>
                </a:br>
                <a:r>
                  <a:rPr lang="en-US" dirty="0"/>
                  <a:t>Find a graph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31334"/>
            <a:ext cx="5691042" cy="3620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483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 Composition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4983163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dirty="0" smtClean="0"/>
                  <a:t> are functions,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°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 (read “g composed with f”) is the function defined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, that is, for an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,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, and use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to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, which is the output.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−2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=2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+5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)(4)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)(1)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)(4)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)(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)(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)(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4983163"/>
              </a:xfrm>
              <a:blipFill rotWithShape="1">
                <a:blip r:embed="rId2"/>
                <a:stretch>
                  <a:fillRect l="-1185" t="-1836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021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 Composition Answers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4983163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dirty="0" smtClean="0"/>
                  <a:t> are functions,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°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 (read “g composed with f”) is the function defined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, that is, for an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,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, and use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to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, which is the output.</a:t>
                </a:r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−2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=2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+5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=21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=3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4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13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=143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=2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+5=2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+5</m:t>
                    </m:r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+5=</m:t>
                    </m:r>
                    <m:r>
                      <a:rPr lang="en-US" i="1">
                        <a:latin typeface="Cambria Math"/>
                      </a:rPr>
                      <m:t>2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+5=2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−4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+5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+5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(2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+5)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+5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=4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+6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+15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−2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−4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4983163"/>
              </a:xfrm>
              <a:blipFill rotWithShape="1">
                <a:blip r:embed="rId2"/>
                <a:stretch>
                  <a:fillRect l="-815" t="-1958" r="-593" b="-3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634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Composition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022427"/>
              </p:ext>
            </p:extLst>
          </p:nvPr>
        </p:nvGraphicFramePr>
        <p:xfrm>
          <a:off x="381000" y="2971800"/>
          <a:ext cx="8229599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5400"/>
                <a:gridCol w="1055914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i="1" dirty="0" smtClean="0"/>
                        <a:t>x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i="1" dirty="0" smtClean="0"/>
                        <a:t>f(x)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i="1" dirty="0" smtClean="0"/>
                        <a:t>g(x)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i="1" dirty="0" smtClean="0"/>
                        <a:t>g(f(x))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f(g(x))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f(f(x))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81000" y="1447800"/>
                <a:ext cx="5257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Remember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°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𝑓</m:t>
                    </m:r>
                    <m:r>
                      <a:rPr lang="en-US" sz="2800" i="1">
                        <a:latin typeface="Cambria Math"/>
                      </a:rPr>
                      <m:t>)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𝑔</m:t>
                    </m:r>
                    <m:r>
                      <a:rPr lang="en-US" sz="2800" i="1">
                        <a:latin typeface="Cambria Math"/>
                      </a:rPr>
                      <m:t>(</m:t>
                    </m:r>
                    <m:r>
                      <a:rPr lang="en-US" sz="28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r>
                  <a:rPr lang="en-US" sz="2800" dirty="0" smtClean="0"/>
                  <a:t>Fill in the table.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447800"/>
                <a:ext cx="5257800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2436" t="-5769" b="-1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725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Composition Answers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600903"/>
              </p:ext>
            </p:extLst>
          </p:nvPr>
        </p:nvGraphicFramePr>
        <p:xfrm>
          <a:off x="381000" y="2971800"/>
          <a:ext cx="8229599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5400"/>
                <a:gridCol w="1055914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i="1" dirty="0" smtClean="0"/>
                        <a:t>x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i="1" dirty="0" smtClean="0"/>
                        <a:t>f(x)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i="1" dirty="0" smtClean="0"/>
                        <a:t>g(x)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 or 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i="1" dirty="0" smtClean="0"/>
                        <a:t>g(f(x))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f(g(x))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not def.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f(f(x))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81000" y="1447800"/>
                <a:ext cx="5257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Remember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°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𝑓</m:t>
                    </m:r>
                    <m:r>
                      <a:rPr lang="en-US" sz="2800" i="1">
                        <a:latin typeface="Cambria Math"/>
                      </a:rPr>
                      <m:t>)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𝑔</m:t>
                    </m:r>
                    <m:r>
                      <a:rPr lang="en-US" sz="2800" i="1">
                        <a:latin typeface="Cambria Math"/>
                      </a:rPr>
                      <m:t>(</m:t>
                    </m:r>
                    <m:r>
                      <a:rPr lang="en-US" sz="28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r>
                  <a:rPr lang="en-US" sz="2800" dirty="0" smtClean="0"/>
                  <a:t>Fill in the table.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447800"/>
                <a:ext cx="5257800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2436" t="-5769" b="-1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9583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Word Composition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4983163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Remember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)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𝑔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 smtClean="0"/>
                  <a:t>Suppose that oil is leaking out of a damaged tanker.  The oil is forming a circular-shaped slick on the surface of the water.  Suppose that the radius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hours after the leak began is given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=300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meters.  The area of a circle as a function of its radius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g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=_______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Find a formula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Write words to describe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If the slick is estimated to have an area of ten million square meters, then how many hours has the oil been leaking?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4983163"/>
              </a:xfrm>
              <a:blipFill rotWithShape="1">
                <a:blip r:embed="rId2"/>
                <a:stretch>
                  <a:fillRect l="-1481" t="-3182" r="-667" b="-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665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8723</TotalTime>
  <Words>216</Words>
  <Application>Microsoft Office PowerPoint</Application>
  <PresentationFormat>On-screen Show (4:3)</PresentationFormat>
  <Paragraphs>148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Cambria Math</vt:lpstr>
      <vt:lpstr>Office Theme</vt:lpstr>
      <vt:lpstr>Math 170  Functions, Data, and Models</vt:lpstr>
      <vt:lpstr>Review</vt:lpstr>
      <vt:lpstr>Review Answers</vt:lpstr>
      <vt:lpstr>Review Answers</vt:lpstr>
      <vt:lpstr>Function Composition</vt:lpstr>
      <vt:lpstr>Function Composition Answers</vt:lpstr>
      <vt:lpstr>Table Composition</vt:lpstr>
      <vt:lpstr>Table Composition Answers</vt:lpstr>
      <vt:lpstr>Word Composition</vt:lpstr>
      <vt:lpstr>Word Composition Answers</vt:lpstr>
      <vt:lpstr>Decomposition</vt:lpstr>
      <vt:lpstr>Decomposition</vt:lpstr>
      <vt:lpstr>Decomposition - Answers</vt:lpstr>
      <vt:lpstr>Graph Composition</vt:lpstr>
      <vt:lpstr>Graph Composition Answers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170  Functions, Data, and Models</dc:title>
  <dc:creator>David</dc:creator>
  <cp:lastModifiedBy>Paul  Meyer Reimer</cp:lastModifiedBy>
  <cp:revision>191</cp:revision>
  <cp:lastPrinted>2012-11-24T19:12:24Z</cp:lastPrinted>
  <dcterms:created xsi:type="dcterms:W3CDTF">2012-09-03T11:12:45Z</dcterms:created>
  <dcterms:modified xsi:type="dcterms:W3CDTF">2016-04-11T01:21:19Z</dcterms:modified>
</cp:coreProperties>
</file>